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2" r:id="rId2"/>
    <p:sldId id="453" r:id="rId3"/>
    <p:sldId id="445" r:id="rId4"/>
    <p:sldId id="440" r:id="rId5"/>
    <p:sldId id="443" r:id="rId6"/>
    <p:sldId id="444" r:id="rId7"/>
    <p:sldId id="447" r:id="rId8"/>
    <p:sldId id="446" r:id="rId9"/>
    <p:sldId id="449" r:id="rId10"/>
    <p:sldId id="432" r:id="rId11"/>
    <p:sldId id="442" r:id="rId12"/>
    <p:sldId id="451" r:id="rId13"/>
    <p:sldId id="45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111" d="100"/>
          <a:sy n="111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D05D-B35F-4AEC-9B93-5600BB363EB2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9B73-035B-4611-8329-7EC3082EC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AC6A-793B-4745-9D6B-3AA83F6A5EE3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EBC76-75FB-4275-BA3C-5C378173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0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0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58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0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0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2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2589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412776"/>
            <a:ext cx="8424936" cy="115416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Эффективные решения для систем холодоснабжения</a:t>
            </a:r>
          </a:p>
          <a:p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предприятий пищевой промышленности</a:t>
            </a:r>
          </a:p>
          <a:p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складских комплексов</a:t>
            </a:r>
            <a:endParaRPr lang="ru-RU" sz="23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24544" r="4190" b="17433"/>
          <a:stretch/>
        </p:blipFill>
        <p:spPr>
          <a:xfrm>
            <a:off x="683568" y="3068960"/>
            <a:ext cx="8100393" cy="33000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" y="44624"/>
            <a:ext cx="1894156" cy="95855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47" y="260648"/>
            <a:ext cx="1309641" cy="5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4" y="1340768"/>
            <a:ext cx="7974968" cy="413900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97895" y="2420896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64034" y="2753991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681871" y="5343019"/>
            <a:ext cx="2358343" cy="1075740"/>
            <a:chOff x="2285665" y="5839841"/>
            <a:chExt cx="2358343" cy="1075740"/>
          </a:xfrm>
        </p:grpSpPr>
        <p:sp>
          <p:nvSpPr>
            <p:cNvPr id="10" name="TextBox 9"/>
            <p:cNvSpPr txBox="1"/>
            <p:nvPr/>
          </p:nvSpPr>
          <p:spPr>
            <a:xfrm>
              <a:off x="2285665" y="6330806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А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вторизованных сервисных центров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5665" y="5839841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A9E42"/>
                  </a:solidFill>
                </a:rPr>
                <a:t>29</a:t>
              </a:r>
              <a:endParaRPr lang="en-US" sz="2000" dirty="0" smtClean="0"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32240" y="5373216"/>
            <a:ext cx="2358343" cy="1075740"/>
            <a:chOff x="2285665" y="5839841"/>
            <a:chExt cx="2358343" cy="1075740"/>
          </a:xfrm>
        </p:grpSpPr>
        <p:sp>
          <p:nvSpPr>
            <p:cNvPr id="14" name="TextBox 13"/>
            <p:cNvSpPr txBox="1"/>
            <p:nvPr/>
          </p:nvSpPr>
          <p:spPr>
            <a:xfrm>
              <a:off x="2285665" y="6330806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Авторизованных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дилеров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5665" y="5839841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A9E42"/>
                  </a:solidFill>
                </a:rPr>
                <a:t>96</a:t>
              </a:r>
              <a:endParaRPr lang="en-US" sz="2000" dirty="0" smtClean="0">
                <a:latin typeface="+mj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98095" y="5373216"/>
            <a:ext cx="2358343" cy="829519"/>
            <a:chOff x="2285665" y="5839841"/>
            <a:chExt cx="2358343" cy="829519"/>
          </a:xfrm>
        </p:grpSpPr>
        <p:sp>
          <p:nvSpPr>
            <p:cNvPr id="18" name="TextBox 17"/>
            <p:cNvSpPr txBox="1"/>
            <p:nvPr/>
          </p:nvSpPr>
          <p:spPr>
            <a:xfrm>
              <a:off x="2285665" y="6330806"/>
              <a:ext cx="2358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Страны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5665" y="5839841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A9E42"/>
                  </a:solidFill>
                </a:rPr>
                <a:t>34</a:t>
              </a:r>
              <a:endParaRPr lang="en-US" sz="2000" dirty="0" smtClean="0">
                <a:latin typeface="+mj-lt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5536" y="5377596"/>
            <a:ext cx="2358343" cy="1075740"/>
            <a:chOff x="2285665" y="5839841"/>
            <a:chExt cx="2358343" cy="1075740"/>
          </a:xfrm>
        </p:grpSpPr>
        <p:sp>
          <p:nvSpPr>
            <p:cNvPr id="25" name="TextBox 24"/>
            <p:cNvSpPr txBox="1"/>
            <p:nvPr/>
          </p:nvSpPr>
          <p:spPr>
            <a:xfrm>
              <a:off x="2285665" y="6330806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Производственных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площадки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5665" y="5839841"/>
              <a:ext cx="2358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A9E42"/>
                  </a:solidFill>
                </a:rPr>
                <a:t>2</a:t>
              </a: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27" name="Овал 26"/>
          <p:cNvSpPr/>
          <p:nvPr/>
        </p:nvSpPr>
        <p:spPr>
          <a:xfrm>
            <a:off x="1745767" y="5640055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08495" y="5667055"/>
            <a:ext cx="36000" cy="360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138255" y="5685055"/>
            <a:ext cx="171468" cy="95534"/>
          </a:xfrm>
          <a:custGeom>
            <a:avLst/>
            <a:gdLst>
              <a:gd name="connsiteX0" fmla="*/ 171468 w 171468"/>
              <a:gd name="connsiteY0" fmla="*/ 88710 h 95534"/>
              <a:gd name="connsiteX1" fmla="*/ 171468 w 171468"/>
              <a:gd name="connsiteY1" fmla="*/ 88710 h 95534"/>
              <a:gd name="connsiteX2" fmla="*/ 164644 w 171468"/>
              <a:gd name="connsiteY2" fmla="*/ 27295 h 95534"/>
              <a:gd name="connsiteX3" fmla="*/ 144173 w 171468"/>
              <a:gd name="connsiteY3" fmla="*/ 13648 h 95534"/>
              <a:gd name="connsiteX4" fmla="*/ 103229 w 171468"/>
              <a:gd name="connsiteY4" fmla="*/ 0 h 95534"/>
              <a:gd name="connsiteX5" fmla="*/ 7695 w 171468"/>
              <a:gd name="connsiteY5" fmla="*/ 6824 h 95534"/>
              <a:gd name="connsiteX6" fmla="*/ 871 w 171468"/>
              <a:gd name="connsiteY6" fmla="*/ 27295 h 95534"/>
              <a:gd name="connsiteX7" fmla="*/ 48638 w 171468"/>
              <a:gd name="connsiteY7" fmla="*/ 75063 h 95534"/>
              <a:gd name="connsiteX8" fmla="*/ 89581 w 171468"/>
              <a:gd name="connsiteY8" fmla="*/ 54591 h 95534"/>
              <a:gd name="connsiteX9" fmla="*/ 130525 w 171468"/>
              <a:gd name="connsiteY9" fmla="*/ 95534 h 95534"/>
              <a:gd name="connsiteX10" fmla="*/ 171468 w 171468"/>
              <a:gd name="connsiteY10" fmla="*/ 88710 h 9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68" h="95534">
                <a:moveTo>
                  <a:pt x="171468" y="88710"/>
                </a:moveTo>
                <a:lnTo>
                  <a:pt x="171468" y="88710"/>
                </a:lnTo>
                <a:cubicBezTo>
                  <a:pt x="169193" y="68238"/>
                  <a:pt x="171683" y="46653"/>
                  <a:pt x="164644" y="27295"/>
                </a:cubicBezTo>
                <a:cubicBezTo>
                  <a:pt x="161841" y="19588"/>
                  <a:pt x="151667" y="16979"/>
                  <a:pt x="144173" y="13648"/>
                </a:cubicBezTo>
                <a:cubicBezTo>
                  <a:pt x="131027" y="7805"/>
                  <a:pt x="103229" y="0"/>
                  <a:pt x="103229" y="0"/>
                </a:cubicBezTo>
                <a:cubicBezTo>
                  <a:pt x="71384" y="2275"/>
                  <a:pt x="38543" y="-1402"/>
                  <a:pt x="7695" y="6824"/>
                </a:cubicBezTo>
                <a:cubicBezTo>
                  <a:pt x="745" y="8677"/>
                  <a:pt x="-1404" y="20471"/>
                  <a:pt x="871" y="27295"/>
                </a:cubicBezTo>
                <a:cubicBezTo>
                  <a:pt x="14559" y="68357"/>
                  <a:pt x="20323" y="65624"/>
                  <a:pt x="48638" y="75063"/>
                </a:cubicBezTo>
                <a:cubicBezTo>
                  <a:pt x="51667" y="73044"/>
                  <a:pt x="81876" y="50311"/>
                  <a:pt x="89581" y="54591"/>
                </a:cubicBezTo>
                <a:cubicBezTo>
                  <a:pt x="106453" y="63964"/>
                  <a:pt x="111224" y="95534"/>
                  <a:pt x="130525" y="95534"/>
                </a:cubicBezTo>
                <a:lnTo>
                  <a:pt x="171468" y="887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312055" y="260091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833547" y="269279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881713" y="312119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518079" y="2708920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074359" y="274492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416055" y="310496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13919" y="242088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185927" y="285293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970055" y="269279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556489" y="262046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347943" y="2628789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3329943" y="334799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755415" y="2613620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381218" y="2336039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958239" y="266233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3410943" y="264718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499341" y="293399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036234" y="2910487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274159" y="2556477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004035" y="266233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438839" y="2560649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924895" y="244789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421170" y="1778653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260086" y="233505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166055" y="258446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2969895" y="3029653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410055" y="246006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861895" y="262046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570870" y="2628477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778239" y="2647421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3469810" y="2308063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524055" y="3031301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2977007" y="238806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3005295" y="2445121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3016058" y="2869192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3377943" y="2672920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2479321" y="2236063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494975" y="255294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302797" y="2438350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3381973" y="245338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2843879" y="2003861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2636871" y="248807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3186315" y="302833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3305943" y="320045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2844241" y="2354321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3446943" y="275233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3735253" y="254450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7369406" y="284285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3858371" y="255365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887359" y="2240568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3013007" y="2404903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6786327" y="217596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3044907" y="2227055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947085" y="243754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4899713" y="3080296"/>
            <a:ext cx="36000" cy="3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5" y="2392009"/>
            <a:ext cx="90000" cy="90000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55" y="2346656"/>
            <a:ext cx="90000" cy="90000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7" y="2354039"/>
            <a:ext cx="90000" cy="90000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71" y="2480466"/>
            <a:ext cx="90000" cy="90000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13" y="2508656"/>
            <a:ext cx="90000" cy="90000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59" y="2488076"/>
            <a:ext cx="90000" cy="90000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5" y="2772586"/>
            <a:ext cx="90000" cy="90000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55" y="3034366"/>
            <a:ext cx="90000" cy="90000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70" y="1706653"/>
            <a:ext cx="90000" cy="90000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41" y="1927772"/>
            <a:ext cx="90000" cy="90000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1" y="2416076"/>
            <a:ext cx="90000" cy="90000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99" y="2548917"/>
            <a:ext cx="90000" cy="90000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49" y="2487463"/>
            <a:ext cx="90000" cy="90000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41" y="2861992"/>
            <a:ext cx="90000" cy="90000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79" y="2956378"/>
            <a:ext cx="90000" cy="90000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9" y="2166966"/>
            <a:ext cx="90000" cy="90000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55" y="2437546"/>
            <a:ext cx="90000" cy="90000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07" y="2254063"/>
            <a:ext cx="90000" cy="90000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58" y="2373121"/>
            <a:ext cx="90000" cy="90000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41" y="2544664"/>
            <a:ext cx="90000" cy="90000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41" y="2548917"/>
            <a:ext cx="90000" cy="90000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58" y="2620792"/>
            <a:ext cx="90000" cy="90000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19" y="2670376"/>
            <a:ext cx="90000" cy="90000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72" y="2299063"/>
            <a:ext cx="90000" cy="90000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7" y="2335055"/>
            <a:ext cx="90000" cy="90000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92" y="2494843"/>
            <a:ext cx="90000" cy="90000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07" y="2840484"/>
            <a:ext cx="90000" cy="90000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58" y="2959301"/>
            <a:ext cx="90000" cy="90000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5" y="2261347"/>
            <a:ext cx="90000" cy="90000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15" y="2240568"/>
            <a:ext cx="90000" cy="90000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53" y="2287822"/>
            <a:ext cx="90000" cy="90000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53" y="2471386"/>
            <a:ext cx="90000" cy="90000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70" y="2554769"/>
            <a:ext cx="90000" cy="90000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97" y="2366350"/>
            <a:ext cx="90000" cy="90000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92" y="2380282"/>
            <a:ext cx="90000" cy="90000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66" y="2530465"/>
            <a:ext cx="90000" cy="90000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3" y="2604620"/>
            <a:ext cx="90000" cy="90000"/>
          </a:xfrm>
          <a:prstGeom prst="rect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0" y="2676007"/>
            <a:ext cx="90000" cy="90000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27" y="2780928"/>
            <a:ext cx="90000" cy="90000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27" y="2956378"/>
            <a:ext cx="90000" cy="90000"/>
          </a:xfrm>
          <a:prstGeom prst="rect">
            <a:avLst/>
          </a:prstGeom>
        </p:spPr>
      </p:pic>
      <p:pic>
        <p:nvPicPr>
          <p:cNvPr id="185" name="Рисунок 1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56" y="3059968"/>
            <a:ext cx="90000" cy="90000"/>
          </a:xfrm>
          <a:prstGeom prst="rect">
            <a:avLst/>
          </a:prstGeom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7" y="3157988"/>
            <a:ext cx="90000" cy="90000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55" y="5631055"/>
            <a:ext cx="90000" cy="90000"/>
          </a:xfrm>
          <a:prstGeom prst="rect">
            <a:avLst/>
          </a:prstGeom>
        </p:spPr>
      </p:pic>
      <p:cxnSp>
        <p:nvCxnSpPr>
          <p:cNvPr id="126" name="Прямая соединительная линия 125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576064" y="260648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География продаж</a:t>
            </a:r>
          </a:p>
        </p:txBody>
      </p:sp>
      <p:pic>
        <p:nvPicPr>
          <p:cNvPr id="129" name="Рисунок 128" descr="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3407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Консультации высококвалифицированных специалистов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44013"/>
            <a:ext cx="813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Удобное программное обеспечение для оптимального выбора и расчета оборудования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472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Каталоги продукции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550503"/>
            <a:ext cx="799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Руководств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по монтажу и эксплуатации оборудования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3" y="3861048"/>
            <a:ext cx="6588225" cy="25759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292494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Техническая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в процессе монтажа, ввода в эксплуатацию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течение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жизненного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цикла изделия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6064" y="260648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Техническая поддержка</a:t>
            </a:r>
          </a:p>
        </p:txBody>
      </p:sp>
      <p:pic>
        <p:nvPicPr>
          <p:cNvPr id="17" name="Рисунок 16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6064" y="260648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  <a:latin typeface="+mj-lt"/>
              </a:rPr>
              <a:t>Референс</a:t>
            </a:r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-лист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95" y="1216151"/>
            <a:ext cx="7139405" cy="5525217"/>
          </a:xfrm>
          <a:prstGeom prst="rect">
            <a:avLst/>
          </a:prstGeom>
        </p:spPr>
      </p:pic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79071"/>
              </p:ext>
            </p:extLst>
          </p:nvPr>
        </p:nvGraphicFramePr>
        <p:xfrm>
          <a:off x="611558" y="4653136"/>
          <a:ext cx="633670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1"/>
                <a:gridCol w="792088"/>
                <a:gridCol w="230425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2-й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Бакунинский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пер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вл.</a:t>
                      </a:r>
                      <a:r>
                        <a:rPr lang="ru-RU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</a:t>
                      </a:r>
                      <a:r>
                        <a:rPr lang="ru-RU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Мытищи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Московская область, Россия, 141011</a:t>
                      </a:r>
                      <a:b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Тел.: 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+7  495  582 - 44 - 44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Факс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+7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582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Евросоюз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Ringhofferova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115/1, 15521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Praha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Czech Republic 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Tel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.: +420  234 - 252 - 223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Fax: +420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252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ru-RU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48071" y="2840669"/>
            <a:ext cx="4788025" cy="1164395"/>
          </a:xfrm>
          <a:prstGeom prst="rect">
            <a:avLst/>
          </a:prstGeom>
          <a:effectLst/>
        </p:spPr>
        <p:txBody>
          <a:bodyPr vert="horz" lIns="35996" tIns="45720" rIns="35996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abic Typesetting"/>
                <a:cs typeface="Arabic Typesetting"/>
              </a:rPr>
              <a:t>www.ostrovcomplete.com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abic Typesetting"/>
                <a:cs typeface="Arabic Typesetting"/>
              </a:rPr>
              <a:t>ru@ostrovcomplete.com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abic Typesetting"/>
              <a:cs typeface="Arabic Typesetting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" y="836888"/>
            <a:ext cx="3130060" cy="1584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3568" y="4280829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5"/>
          <p:cNvSpPr txBox="1">
            <a:spLocks/>
          </p:cNvSpPr>
          <p:nvPr/>
        </p:nvSpPr>
        <p:spPr>
          <a:xfrm>
            <a:off x="648073" y="5157192"/>
            <a:ext cx="2555775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Технологические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процессы обработки сельскохозяйственной продукции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3384377" y="5157192"/>
            <a:ext cx="2555775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процессы долгосрочного хранения продуктов питания</a:t>
            </a: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6516216" y="5157192"/>
            <a:ext cx="2555775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кондиционирование производственных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помещений и логистических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68" r="37993" b="1009"/>
          <a:stretch/>
        </p:blipFill>
        <p:spPr>
          <a:xfrm>
            <a:off x="6156174" y="1707577"/>
            <a:ext cx="2448273" cy="3314929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r="16001"/>
          <a:stretch/>
        </p:blipFill>
        <p:spPr>
          <a:xfrm>
            <a:off x="683566" y="1707577"/>
            <a:ext cx="2448272" cy="330007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4" t="1910" r="24727" b="994"/>
          <a:stretch/>
        </p:blipFill>
        <p:spPr>
          <a:xfrm>
            <a:off x="3422575" y="1707576"/>
            <a:ext cx="2448272" cy="3314929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6064" y="303039"/>
            <a:ext cx="802838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Холодильное оборудования для складских комплексов</a:t>
            </a: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87372"/>
            <a:ext cx="5737633" cy="3139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86512"/>
            <a:ext cx="1770502" cy="105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6" y="4377170"/>
            <a:ext cx="1855444" cy="1068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50" y="1340768"/>
            <a:ext cx="1462842" cy="122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8" name="Объект 5"/>
          <p:cNvSpPr txBox="1">
            <a:spLocks/>
          </p:cNvSpPr>
          <p:nvPr/>
        </p:nvSpPr>
        <p:spPr>
          <a:xfrm>
            <a:off x="1693591" y="5877272"/>
            <a:ext cx="6118769" cy="905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Низкотемпературные камеры хранения           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…  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Среднетемпературные камеры хранения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   …  +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/>
          <a:stretch/>
        </p:blipFill>
        <p:spPr>
          <a:xfrm>
            <a:off x="5956916" y="1403725"/>
            <a:ext cx="1855444" cy="116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2" y="2766066"/>
            <a:ext cx="1617811" cy="107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6064" y="260648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Типовые решения для холодильных камер</a:t>
            </a:r>
          </a:p>
        </p:txBody>
      </p:sp>
    </p:spTree>
    <p:extLst>
      <p:ext uri="{BB962C8B-B14F-4D97-AF65-F5344CB8AC3E}">
        <p14:creationId xmlns:p14="http://schemas.microsoft.com/office/powerpoint/2010/main" val="11561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5"/>
          <p:cNvSpPr txBox="1">
            <a:spLocks/>
          </p:cNvSpPr>
          <p:nvPr/>
        </p:nvSpPr>
        <p:spPr>
          <a:xfrm>
            <a:off x="570715" y="5618964"/>
            <a:ext cx="1780851" cy="66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Сплит-система</a:t>
            </a: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6624707" y="5618964"/>
            <a:ext cx="2447793" cy="669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централизованного холодоснабжения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347803" y="5618964"/>
            <a:ext cx="2520341" cy="66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Ostrov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Green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6064" y="260648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Типовые решения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OSTROV</a:t>
            </a:r>
            <a:endParaRPr lang="ru-RU" sz="28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10521" y="3010481"/>
            <a:ext cx="1901239" cy="2290705"/>
          </a:xfrm>
          <a:prstGeom prst="rect">
            <a:avLst/>
          </a:prstGeom>
        </p:spPr>
      </p:pic>
      <p:pic>
        <p:nvPicPr>
          <p:cNvPr id="32" name="Рисунок 31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3" y="6084111"/>
            <a:ext cx="1309641" cy="5429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27" y="3565108"/>
            <a:ext cx="2087753" cy="24561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16848" r="24201" b="10918"/>
          <a:stretch/>
        </p:blipFill>
        <p:spPr>
          <a:xfrm>
            <a:off x="3522103" y="4155833"/>
            <a:ext cx="1697969" cy="1289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9" b="15141"/>
          <a:stretch/>
        </p:blipFill>
        <p:spPr>
          <a:xfrm>
            <a:off x="6804727" y="1340768"/>
            <a:ext cx="1858779" cy="22953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31" y="3178173"/>
            <a:ext cx="1359505" cy="899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5"/>
          <a:stretch/>
        </p:blipFill>
        <p:spPr>
          <a:xfrm>
            <a:off x="2987824" y="2314713"/>
            <a:ext cx="1584176" cy="8763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15" y="3249088"/>
            <a:ext cx="1359505" cy="8999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5"/>
          <a:stretch/>
        </p:blipFill>
        <p:spPr>
          <a:xfrm>
            <a:off x="4644008" y="2385628"/>
            <a:ext cx="1584176" cy="8763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7" y="1052736"/>
            <a:ext cx="3528393" cy="5805264"/>
          </a:xfrm>
          <a:prstGeom prst="rect">
            <a:avLst/>
          </a:prstGeom>
          <a:solidFill>
            <a:srgbClr val="00B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6562" r="13900"/>
          <a:stretch/>
        </p:blipFill>
        <p:spPr>
          <a:xfrm>
            <a:off x="360000" y="1268760"/>
            <a:ext cx="2522119" cy="3086686"/>
          </a:xfrm>
          <a:prstGeom prst="rect">
            <a:avLst/>
          </a:prstGeom>
        </p:spPr>
      </p:pic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80308"/>
              </p:ext>
            </p:extLst>
          </p:nvPr>
        </p:nvGraphicFramePr>
        <p:xfrm>
          <a:off x="3258378" y="1562720"/>
          <a:ext cx="5490086" cy="223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086"/>
              </a:tblGrid>
              <a:tr h="211048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Компрессорно-конденсаторные агрегаты OSTROV ОА140 </a:t>
                      </a: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slim</a:t>
                      </a:r>
                      <a:endParaRPr lang="ru-RU" sz="16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Горизонтальный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охлаждающий воздушный поток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Минимальные размеры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пространство под установку агрегата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424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 шума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Низкое энергопотребление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4293096"/>
            <a:ext cx="1848349" cy="221698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4626" y="4298280"/>
            <a:ext cx="1872208" cy="22118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6064" y="116632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Типовое решение</a:t>
            </a:r>
            <a:endParaRPr lang="ru-RU" sz="2800" b="1" baseline="-250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6064" y="548680"/>
            <a:ext cx="8028384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Система ОА140 + ОН201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"/>
          <a:stretch/>
        </p:blipFill>
        <p:spPr>
          <a:xfrm>
            <a:off x="4869543" y="4310406"/>
            <a:ext cx="3950449" cy="218236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70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611560" y="1268760"/>
            <a:ext cx="2450373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"/>
          <a:stretch/>
        </p:blipFill>
        <p:spPr>
          <a:xfrm>
            <a:off x="611560" y="4395259"/>
            <a:ext cx="2433794" cy="201048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6064" y="116632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Типовое решение</a:t>
            </a:r>
            <a:endParaRPr lang="ru-RU" sz="2800" b="1" baseline="-250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064" y="548680"/>
            <a:ext cx="8028384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Сплит-система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12491"/>
              </p:ext>
            </p:extLst>
          </p:nvPr>
        </p:nvGraphicFramePr>
        <p:xfrm>
          <a:off x="3491880" y="1562720"/>
          <a:ext cx="5389784" cy="244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784"/>
              </a:tblGrid>
              <a:tr h="21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Компрессорно-конденсаторные агрегаты </a:t>
                      </a: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OSTROV </a:t>
                      </a:r>
                      <a:r>
                        <a:rPr lang="ru-RU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ОА150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Вертикальный охлаждающий воздушный поток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на кровле здания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вплотную к стене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424">
                <a:tc>
                  <a:txBody>
                    <a:bodyPr/>
                    <a:lstStyle/>
                    <a:p>
                      <a:pPr lvl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Низкое энергопотребление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Минимальная зона сервисного обслуживания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35932" r="38348" b="35932"/>
          <a:stretch/>
        </p:blipFill>
        <p:spPr>
          <a:xfrm>
            <a:off x="3293389" y="4395259"/>
            <a:ext cx="5509199" cy="201048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Рисунок 20" descr="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17221"/>
              </p:ext>
            </p:extLst>
          </p:nvPr>
        </p:nvGraphicFramePr>
        <p:xfrm>
          <a:off x="4355976" y="1340768"/>
          <a:ext cx="5019999" cy="26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999"/>
              </a:tblGrid>
              <a:tr h="21104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законченное машинное отделение</a:t>
                      </a:r>
                    </a:p>
                    <a:p>
                      <a:r>
                        <a:rPr lang="ru-RU" sz="15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заводской готовности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поставки на объект на окончательной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стадии строительства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производственных площади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42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на прилегающей территории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или на кровле здания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42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5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Индивидуальное изготовление</a:t>
                      </a:r>
                      <a:r>
                        <a:rPr lang="ru-RU" sz="15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под требования</a:t>
                      </a:r>
                    </a:p>
                    <a:p>
                      <a:r>
                        <a:rPr lang="ru-RU" sz="15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каждого заказчика</a:t>
                      </a:r>
                      <a:endParaRPr lang="ru-RU" sz="15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76064" y="116632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Типовое решение</a:t>
            </a:r>
            <a:endParaRPr lang="ru-RU" sz="2800" b="1" baseline="-250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064" y="548680"/>
            <a:ext cx="8028384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Централизованная система охлаждения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6293" r="27859" b="9582"/>
          <a:stretch/>
        </p:blipFill>
        <p:spPr>
          <a:xfrm>
            <a:off x="683568" y="1340768"/>
            <a:ext cx="3144513" cy="266429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5960" r="34878" b="32611"/>
          <a:stretch/>
        </p:blipFill>
        <p:spPr>
          <a:xfrm>
            <a:off x="683568" y="4390248"/>
            <a:ext cx="3717951" cy="202251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4" t="27554" r="28128" b="34842"/>
          <a:stretch/>
        </p:blipFill>
        <p:spPr>
          <a:xfrm>
            <a:off x="4657240" y="4389905"/>
            <a:ext cx="4162751" cy="20232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Рисунок 22" descr="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1" y="1484784"/>
            <a:ext cx="23123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853" b="27"/>
          <a:stretch/>
        </p:blipFill>
        <p:spPr bwMode="auto">
          <a:xfrm>
            <a:off x="5106692" y="4397685"/>
            <a:ext cx="3713293" cy="20556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47" y="260648"/>
            <a:ext cx="1309641" cy="54296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6064" y="116632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Типовое решение</a:t>
            </a:r>
            <a:endParaRPr lang="ru-RU" sz="2800" b="1" baseline="-25000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6064" y="548680"/>
            <a:ext cx="8028384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Ostrov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Green Technology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39063"/>
              </p:ext>
            </p:extLst>
          </p:nvPr>
        </p:nvGraphicFramePr>
        <p:xfrm>
          <a:off x="3635896" y="1412776"/>
          <a:ext cx="5173738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3738"/>
              </a:tblGrid>
              <a:tr h="21104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Серийное изделие с широкой областью применения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повторного использования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Долгий срок эксплуатации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работы в самых агрессивных условиях</a:t>
                      </a:r>
                      <a:endParaRPr lang="ru-RU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30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Прочная деревянная обрешетка надежно защищает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при транспортировке и хранении в несколько уровней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Простой монтаж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демонтаж оборудования</a:t>
                      </a:r>
                      <a:endParaRPr lang="ru-RU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8" y="2481663"/>
            <a:ext cx="2409984" cy="15954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b="9649"/>
          <a:stretch/>
        </p:blipFill>
        <p:spPr>
          <a:xfrm>
            <a:off x="686711" y="4397684"/>
            <a:ext cx="1542220" cy="20556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375" r="6077" b="11241"/>
          <a:stretch/>
        </p:blipFill>
        <p:spPr>
          <a:xfrm>
            <a:off x="2382339" y="4397685"/>
            <a:ext cx="2570945" cy="20556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7" name="Рисунок 26" descr="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683568" y="1052736"/>
            <a:ext cx="813642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6064" y="260648"/>
            <a:ext cx="802838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Области применения оборудования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OSTROV</a:t>
            </a:r>
            <a:endParaRPr lang="ru-RU" sz="28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"/>
          <a:stretch/>
        </p:blipFill>
        <p:spPr>
          <a:xfrm>
            <a:off x="683567" y="1395544"/>
            <a:ext cx="3423483" cy="230264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1686" r="2917" b="3898"/>
          <a:stretch/>
        </p:blipFill>
        <p:spPr>
          <a:xfrm>
            <a:off x="683568" y="4077072"/>
            <a:ext cx="3423482" cy="230264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r="4641"/>
          <a:stretch/>
        </p:blipFill>
        <p:spPr>
          <a:xfrm>
            <a:off x="4736151" y="1395543"/>
            <a:ext cx="3423484" cy="230264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6077" r="3646"/>
          <a:stretch/>
        </p:blipFill>
        <p:spPr>
          <a:xfrm>
            <a:off x="4736151" y="4080225"/>
            <a:ext cx="3423484" cy="23026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1053" r="4037"/>
          <a:stretch/>
        </p:blipFill>
        <p:spPr>
          <a:xfrm>
            <a:off x="4736151" y="4077072"/>
            <a:ext cx="3423483" cy="230264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Рисунок 29" descr="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6552000"/>
            <a:ext cx="755584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329</Words>
  <Application>Microsoft Office PowerPoint</Application>
  <PresentationFormat>Экран (4:3)</PresentationFormat>
  <Paragraphs>81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Kazantsev Vladimir</dc:creator>
  <cp:lastModifiedBy>Anuryev_v</cp:lastModifiedBy>
  <cp:revision>374</cp:revision>
  <cp:lastPrinted>2015-04-27T10:12:27Z</cp:lastPrinted>
  <dcterms:created xsi:type="dcterms:W3CDTF">2014-01-13T07:19:33Z</dcterms:created>
  <dcterms:modified xsi:type="dcterms:W3CDTF">2016-02-26T14:00:46Z</dcterms:modified>
</cp:coreProperties>
</file>